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  <p:sldMasterId id="2147483792" r:id="rId2"/>
  </p:sldMasterIdLst>
  <p:sldIdLst>
    <p:sldId id="257" r:id="rId3"/>
    <p:sldId id="256" r:id="rId4"/>
    <p:sldId id="258" r:id="rId5"/>
    <p:sldId id="266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6" r:id="rId29"/>
    <p:sldId id="291" r:id="rId30"/>
    <p:sldId id="294" r:id="rId31"/>
    <p:sldId id="295" r:id="rId32"/>
    <p:sldId id="292" r:id="rId33"/>
    <p:sldId id="298" r:id="rId34"/>
    <p:sldId id="293" r:id="rId35"/>
    <p:sldId id="265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A2DF8-224A-4AF6-9643-8A0D04C932B2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E4D-AFC5-4C70-B740-B5BB84832B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A2DF8-224A-4AF6-9643-8A0D04C932B2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E4D-AFC5-4C70-B740-B5BB84832B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A2DF8-224A-4AF6-9643-8A0D04C932B2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E4D-AFC5-4C70-B740-B5BB84832B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fld id="{127A2DF8-224A-4AF6-9643-8A0D04C932B2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12CAEE4D-AFC5-4C70-B740-B5BB84832B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  <a:prstGeom prst="rect">
            <a:avLst/>
          </a:prstGeo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fld id="{127A2DF8-224A-4AF6-9643-8A0D04C932B2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12CAEE4D-AFC5-4C70-B740-B5BB84832B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fld id="{127A2DF8-224A-4AF6-9643-8A0D04C932B2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12CAEE4D-AFC5-4C70-B740-B5BB84832B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fld id="{127A2DF8-224A-4AF6-9643-8A0D04C932B2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12CAEE4D-AFC5-4C70-B740-B5BB84832B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fld id="{127A2DF8-224A-4AF6-9643-8A0D04C932B2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12CAEE4D-AFC5-4C70-B740-B5BB84832B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fld id="{127A2DF8-224A-4AF6-9643-8A0D04C932B2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12CAEE4D-AFC5-4C70-B740-B5BB84832B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  <a:prstGeom prst="rect">
            <a:avLst/>
          </a:prstGeo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fld id="{127A2DF8-224A-4AF6-9643-8A0D04C932B2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12CAEE4D-AFC5-4C70-B740-B5BB84832B0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  <a:prstGeom prst="rect">
            <a:avLst/>
          </a:prstGeo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fld id="{127A2DF8-224A-4AF6-9643-8A0D04C932B2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12CAEE4D-AFC5-4C70-B740-B5BB84832B0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A2DF8-224A-4AF6-9643-8A0D04C932B2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E4D-AFC5-4C70-B740-B5BB84832B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fld id="{127A2DF8-224A-4AF6-9643-8A0D04C932B2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12CAEE4D-AFC5-4C70-B740-B5BB84832B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fld id="{127A2DF8-224A-4AF6-9643-8A0D04C932B2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12CAEE4D-AFC5-4C70-B740-B5BB84832B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A2DF8-224A-4AF6-9643-8A0D04C932B2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E4D-AFC5-4C70-B740-B5BB84832B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A2DF8-224A-4AF6-9643-8A0D04C932B2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E4D-AFC5-4C70-B740-B5BB84832B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A2DF8-224A-4AF6-9643-8A0D04C932B2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E4D-AFC5-4C70-B740-B5BB84832B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A2DF8-224A-4AF6-9643-8A0D04C932B2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E4D-AFC5-4C70-B740-B5BB84832B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A2DF8-224A-4AF6-9643-8A0D04C932B2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E4D-AFC5-4C70-B740-B5BB84832B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A2DF8-224A-4AF6-9643-8A0D04C932B2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E4D-AFC5-4C70-B740-B5BB84832B0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A2DF8-224A-4AF6-9643-8A0D04C932B2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CAEE4D-AFC5-4C70-B740-B5BB84832B0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2CAEE4D-AFC5-4C70-B740-B5BB84832B0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27A2DF8-224A-4AF6-9643-8A0D04C932B2}" type="datetimeFigureOut">
              <a:rPr lang="en-US" smtClean="0"/>
              <a:t>9/21/2016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GraphShape" hidden="1"/>
          <p:cNvSpPr/>
          <p:nvPr userDrawn="1"/>
        </p:nvSpPr>
        <p:spPr>
          <a:xfrm>
            <a:off x="127000" y="254000"/>
            <a:ext cx="1270000" cy="127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iRespond Graph</a:t>
            </a:r>
            <a:endParaRPr lang="en-US"/>
          </a:p>
        </p:txBody>
      </p:sp>
      <p:grpSp>
        <p:nvGrpSpPr>
          <p:cNvPr id="39" name="CorrectBarGroup"/>
          <p:cNvGrpSpPr/>
          <p:nvPr userDrawn="1"/>
        </p:nvGrpSpPr>
        <p:grpSpPr>
          <a:xfrm>
            <a:off x="1270000" y="3175000"/>
            <a:ext cx="2667000" cy="2540000"/>
            <a:chOff x="1270000" y="3175000"/>
            <a:chExt cx="2667000" cy="2540000"/>
          </a:xfrm>
        </p:grpSpPr>
        <p:sp>
          <p:nvSpPr>
            <p:cNvPr id="11" name="CorrectBar0"/>
            <p:cNvSpPr/>
            <p:nvPr userDrawn="1"/>
          </p:nvSpPr>
          <p:spPr>
            <a:xfrm>
              <a:off x="1270000" y="3175000"/>
              <a:ext cx="1079500" cy="2540000"/>
            </a:xfrm>
            <a:prstGeom prst="rect">
              <a:avLst/>
            </a:prstGeom>
            <a:solidFill>
              <a:srgbClr val="22FF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CorrectBar1"/>
            <p:cNvSpPr/>
            <p:nvPr userDrawn="1"/>
          </p:nvSpPr>
          <p:spPr>
            <a:xfrm>
              <a:off x="2857500" y="4445000"/>
              <a:ext cx="1079500" cy="1270000"/>
            </a:xfrm>
            <a:prstGeom prst="rect">
              <a:avLst/>
            </a:prstGeom>
            <a:solidFill>
              <a:srgbClr val="22FF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PercentLabelGroup"/>
          <p:cNvGrpSpPr/>
          <p:nvPr userDrawn="1"/>
        </p:nvGrpSpPr>
        <p:grpSpPr>
          <a:xfrm>
            <a:off x="1270000" y="1270000"/>
            <a:ext cx="7429500" cy="317500"/>
            <a:chOff x="1270000" y="1270000"/>
            <a:chExt cx="7429500" cy="317500"/>
          </a:xfrm>
        </p:grpSpPr>
        <p:sp>
          <p:nvSpPr>
            <p:cNvPr id="10" name="PercentLabel0"/>
            <p:cNvSpPr/>
            <p:nvPr userDrawn="1"/>
          </p:nvSpPr>
          <p:spPr>
            <a:xfrm>
              <a:off x="1270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smtClean="0">
                  <a:solidFill>
                    <a:srgbClr val="000000"/>
                  </a:solidFill>
                </a:rPr>
                <a:t>67%</a:t>
              </a: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13" name="PercentLabel1"/>
            <p:cNvSpPr/>
            <p:nvPr userDrawn="1"/>
          </p:nvSpPr>
          <p:spPr>
            <a:xfrm>
              <a:off x="28575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smtClean="0">
                  <a:solidFill>
                    <a:srgbClr val="000000"/>
                  </a:solidFill>
                </a:rPr>
                <a:t>33%</a:t>
              </a: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16" name="PercentLabel2"/>
            <p:cNvSpPr/>
            <p:nvPr userDrawn="1"/>
          </p:nvSpPr>
          <p:spPr>
            <a:xfrm>
              <a:off x="4445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smtClean="0">
                  <a:solidFill>
                    <a:srgbClr val="000000"/>
                  </a:solidFill>
                </a:rPr>
                <a:t>100%</a:t>
              </a: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19" name="PercentLabel3"/>
            <p:cNvSpPr/>
            <p:nvPr userDrawn="1"/>
          </p:nvSpPr>
          <p:spPr>
            <a:xfrm>
              <a:off x="60325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smtClean="0">
                  <a:solidFill>
                    <a:srgbClr val="000000"/>
                  </a:solidFill>
                </a:rPr>
                <a:t>100%</a:t>
              </a: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22" name="PercentLabel4"/>
            <p:cNvSpPr/>
            <p:nvPr userDrawn="1"/>
          </p:nvSpPr>
          <p:spPr>
            <a:xfrm>
              <a:off x="7620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smtClean="0">
                  <a:solidFill>
                    <a:srgbClr val="000000"/>
                  </a:solidFill>
                </a:rPr>
                <a:t>67%</a:t>
              </a:r>
              <a:endParaRPr lang="en-US" sz="2800">
                <a:solidFill>
                  <a:srgbClr val="000000"/>
                </a:solidFill>
              </a:endParaRPr>
            </a:p>
          </p:txBody>
        </p:sp>
      </p:grpSp>
      <p:grpSp>
        <p:nvGrpSpPr>
          <p:cNvPr id="40" name="IncorrectBarGroup"/>
          <p:cNvGrpSpPr/>
          <p:nvPr userDrawn="1"/>
        </p:nvGrpSpPr>
        <p:grpSpPr>
          <a:xfrm>
            <a:off x="4445000" y="1905000"/>
            <a:ext cx="4254500" cy="3810000"/>
            <a:chOff x="4445000" y="1905000"/>
            <a:chExt cx="4254500" cy="3810000"/>
          </a:xfrm>
        </p:grpSpPr>
        <p:sp>
          <p:nvSpPr>
            <p:cNvPr id="17" name="IncorrectBar2"/>
            <p:cNvSpPr/>
            <p:nvPr userDrawn="1"/>
          </p:nvSpPr>
          <p:spPr>
            <a:xfrm>
              <a:off x="4445000" y="1905000"/>
              <a:ext cx="1079500" cy="381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IncorrectBar3"/>
            <p:cNvSpPr/>
            <p:nvPr userDrawn="1"/>
          </p:nvSpPr>
          <p:spPr>
            <a:xfrm>
              <a:off x="6032500" y="1905000"/>
              <a:ext cx="1079500" cy="381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IncorrectBar4"/>
            <p:cNvSpPr/>
            <p:nvPr userDrawn="1"/>
          </p:nvSpPr>
          <p:spPr>
            <a:xfrm>
              <a:off x="7620000" y="3175000"/>
              <a:ext cx="1079500" cy="254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" name="XLabelGroup"/>
          <p:cNvGrpSpPr/>
          <p:nvPr userDrawn="1"/>
        </p:nvGrpSpPr>
        <p:grpSpPr>
          <a:xfrm>
            <a:off x="1270000" y="5842000"/>
            <a:ext cx="7429500" cy="317500"/>
            <a:chOff x="1270000" y="5842000"/>
            <a:chExt cx="7429500" cy="317500"/>
          </a:xfrm>
        </p:grpSpPr>
        <p:sp>
          <p:nvSpPr>
            <p:cNvPr id="12" name="XValueLabel0"/>
            <p:cNvSpPr/>
            <p:nvPr userDrawn="1"/>
          </p:nvSpPr>
          <p:spPr>
            <a:xfrm>
              <a:off x="1270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smtClean="0">
                  <a:solidFill>
                    <a:srgbClr val="000000"/>
                  </a:solidFill>
                </a:rPr>
                <a:t>A*</a:t>
              </a: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15" name="XValueLabel1"/>
            <p:cNvSpPr/>
            <p:nvPr userDrawn="1"/>
          </p:nvSpPr>
          <p:spPr>
            <a:xfrm>
              <a:off x="28575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smtClean="0">
                  <a:solidFill>
                    <a:srgbClr val="000000"/>
                  </a:solidFill>
                </a:rPr>
                <a:t>B*</a:t>
              </a: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18" name="XValueLabel2"/>
            <p:cNvSpPr/>
            <p:nvPr userDrawn="1"/>
          </p:nvSpPr>
          <p:spPr>
            <a:xfrm>
              <a:off x="4445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smtClean="0">
                  <a:solidFill>
                    <a:srgbClr val="000000"/>
                  </a:solidFill>
                </a:rPr>
                <a:t>C</a:t>
              </a: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21" name="XValueLabel3"/>
            <p:cNvSpPr/>
            <p:nvPr userDrawn="1"/>
          </p:nvSpPr>
          <p:spPr>
            <a:xfrm>
              <a:off x="60325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smtClean="0">
                  <a:solidFill>
                    <a:srgbClr val="000000"/>
                  </a:solidFill>
                </a:rPr>
                <a:t>D</a:t>
              </a: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24" name="XValueLabel4"/>
            <p:cNvSpPr/>
            <p:nvPr userDrawn="1"/>
          </p:nvSpPr>
          <p:spPr>
            <a:xfrm>
              <a:off x="7620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smtClean="0">
                  <a:solidFill>
                    <a:srgbClr val="000000"/>
                  </a:solidFill>
                </a:rPr>
                <a:t>E</a:t>
              </a:r>
              <a:endParaRPr lang="en-US" sz="2800">
                <a:solidFill>
                  <a:srgbClr val="000000"/>
                </a:solidFill>
              </a:endParaRPr>
            </a:p>
          </p:txBody>
        </p:sp>
      </p:grpSp>
      <p:grpSp>
        <p:nvGrpSpPr>
          <p:cNvPr id="38" name="AxisLineGroup"/>
          <p:cNvGrpSpPr/>
          <p:nvPr userDrawn="1"/>
        </p:nvGrpSpPr>
        <p:grpSpPr>
          <a:xfrm>
            <a:off x="889000" y="1587500"/>
            <a:ext cx="8001000" cy="4127500"/>
            <a:chOff x="889000" y="1587500"/>
            <a:chExt cx="8001000" cy="4127500"/>
          </a:xfrm>
        </p:grpSpPr>
        <p:cxnSp>
          <p:nvCxnSpPr>
            <p:cNvPr id="25" name="XAxisLine"/>
            <p:cNvCxnSpPr/>
            <p:nvPr userDrawn="1"/>
          </p:nvCxnSpPr>
          <p:spPr>
            <a:xfrm>
              <a:off x="889000" y="5715000"/>
              <a:ext cx="8001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YAxisLine"/>
            <p:cNvCxnSpPr/>
            <p:nvPr userDrawn="1"/>
          </p:nvCxnSpPr>
          <p:spPr>
            <a:xfrm>
              <a:off x="1016000" y="1587500"/>
              <a:ext cx="0" cy="412750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YAxisTick0"/>
            <p:cNvCxnSpPr/>
            <p:nvPr userDrawn="1"/>
          </p:nvCxnSpPr>
          <p:spPr>
            <a:xfrm>
              <a:off x="889000" y="571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YAxisTick1"/>
            <p:cNvCxnSpPr/>
            <p:nvPr userDrawn="1"/>
          </p:nvCxnSpPr>
          <p:spPr>
            <a:xfrm>
              <a:off x="889000" y="444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YAxisTick2"/>
            <p:cNvCxnSpPr/>
            <p:nvPr userDrawn="1"/>
          </p:nvCxnSpPr>
          <p:spPr>
            <a:xfrm>
              <a:off x="889000" y="317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YAxisTick3"/>
            <p:cNvCxnSpPr/>
            <p:nvPr userDrawn="1"/>
          </p:nvCxnSpPr>
          <p:spPr>
            <a:xfrm>
              <a:off x="889000" y="190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YLabelGroup"/>
          <p:cNvGrpSpPr/>
          <p:nvPr userDrawn="1"/>
        </p:nvGrpSpPr>
        <p:grpSpPr>
          <a:xfrm>
            <a:off x="254000" y="1841500"/>
            <a:ext cx="762000" cy="3937000"/>
            <a:chOff x="254000" y="1841500"/>
            <a:chExt cx="762000" cy="3937000"/>
          </a:xfrm>
        </p:grpSpPr>
        <p:sp>
          <p:nvSpPr>
            <p:cNvPr id="28" name="YValueLabel0"/>
            <p:cNvSpPr/>
            <p:nvPr userDrawn="1"/>
          </p:nvSpPr>
          <p:spPr>
            <a:xfrm>
              <a:off x="254000" y="565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rgbClr val="000000"/>
                  </a:solidFill>
                </a:rPr>
                <a:t>0</a:t>
              </a:r>
              <a:endParaRPr lang="en-US" sz="2000">
                <a:solidFill>
                  <a:srgbClr val="000000"/>
                </a:solidFill>
              </a:endParaRPr>
            </a:p>
          </p:txBody>
        </p:sp>
        <p:sp>
          <p:nvSpPr>
            <p:cNvPr id="30" name="YValueLabel1"/>
            <p:cNvSpPr/>
            <p:nvPr userDrawn="1"/>
          </p:nvSpPr>
          <p:spPr>
            <a:xfrm>
              <a:off x="254000" y="438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rgbClr val="000000"/>
                  </a:solidFill>
                </a:rPr>
                <a:t>1</a:t>
              </a:r>
              <a:endParaRPr lang="en-US" sz="2000">
                <a:solidFill>
                  <a:srgbClr val="000000"/>
                </a:solidFill>
              </a:endParaRPr>
            </a:p>
          </p:txBody>
        </p:sp>
        <p:sp>
          <p:nvSpPr>
            <p:cNvPr id="32" name="YValueLabel2"/>
            <p:cNvSpPr/>
            <p:nvPr userDrawn="1"/>
          </p:nvSpPr>
          <p:spPr>
            <a:xfrm>
              <a:off x="254000" y="311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rgbClr val="000000"/>
                  </a:solidFill>
                </a:rPr>
                <a:t>2</a:t>
              </a:r>
              <a:endParaRPr lang="en-US" sz="2000">
                <a:solidFill>
                  <a:srgbClr val="000000"/>
                </a:solidFill>
              </a:endParaRPr>
            </a:p>
          </p:txBody>
        </p:sp>
        <p:sp>
          <p:nvSpPr>
            <p:cNvPr id="34" name="YValueLabel3"/>
            <p:cNvSpPr/>
            <p:nvPr userDrawn="1"/>
          </p:nvSpPr>
          <p:spPr>
            <a:xfrm>
              <a:off x="254000" y="184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rgbClr val="000000"/>
                  </a:solidFill>
                </a:rPr>
                <a:t>3</a:t>
              </a:r>
              <a:endParaRPr lang="en-US" sz="2000">
                <a:solidFill>
                  <a:srgbClr val="000000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620000" cy="990600"/>
          </a:xfrm>
        </p:spPr>
        <p:txBody>
          <a:bodyPr/>
          <a:lstStyle/>
          <a:p>
            <a:r>
              <a:rPr lang="en-US" b="1" dirty="0" smtClean="0"/>
              <a:t>Warm up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0"/>
            <a:ext cx="8229600" cy="5638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Sydney subscribes to an online company that allows her to download electronic books.  Her subscription costs a flat fee of $30 for up to 10 downloads each month.  For each download over 10, there is an additional charge per download</a:t>
            </a:r>
            <a:endParaRPr lang="en-US" sz="2800" dirty="0"/>
          </a:p>
          <a:p>
            <a:r>
              <a:rPr lang="en-US" sz="2800" dirty="0" smtClean="0"/>
              <a:t>1. During the month of Sept.  She downloaded 22 books and was charged $75.  How much does each additional download cost?</a:t>
            </a:r>
          </a:p>
          <a:p>
            <a:r>
              <a:rPr lang="en-US" sz="2800" dirty="0" smtClean="0"/>
              <a:t>2. In Oct., she was incorrectly charged $67.50 for 18 books.  How much should she have been charged?</a:t>
            </a:r>
          </a:p>
          <a:p>
            <a:r>
              <a:rPr lang="en-US" sz="2800" dirty="0" smtClean="0"/>
              <a:t>3. If she received a bill for $101.25, how many books did she download?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666703" y="3810000"/>
            <a:ext cx="11641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$3.75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43800" y="4724400"/>
            <a:ext cx="8386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$60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43066" y="5879812"/>
            <a:ext cx="17556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29 books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951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Transitive Property of Equality</a:t>
            </a:r>
            <a:endParaRPr lang="en-US" sz="4800" b="1" u="sng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0292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If numbers are equal to the same number, then they are equal to each other.</a:t>
            </a:r>
          </a:p>
          <a:p>
            <a:r>
              <a:rPr lang="en-US" sz="4800" dirty="0" smtClean="0"/>
              <a:t>If a = b and b = c, then a = c.</a:t>
            </a:r>
          </a:p>
          <a:p>
            <a:r>
              <a:rPr lang="en-US" sz="4600" dirty="0" smtClean="0"/>
              <a:t>Ex: If x = 8 and y = 8, then x = y</a:t>
            </a:r>
          </a:p>
          <a:p>
            <a:pPr marL="114300" indent="0">
              <a:buNone/>
            </a:pPr>
            <a:endParaRPr lang="en-US" sz="4800" dirty="0" smtClean="0"/>
          </a:p>
        </p:txBody>
      </p:sp>
    </p:spTree>
    <p:extLst>
      <p:ext uri="{BB962C8B-B14F-4D97-AF65-F5344CB8AC3E}">
        <p14:creationId xmlns:p14="http://schemas.microsoft.com/office/powerpoint/2010/main" val="3227506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Substitution Property of Equality</a:t>
            </a:r>
            <a:endParaRPr lang="en-US" sz="4400" b="1" u="sng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458200" cy="5029200"/>
          </a:xfrm>
        </p:spPr>
        <p:txBody>
          <a:bodyPr>
            <a:normAutofit fontScale="85000" lnSpcReduction="10000"/>
          </a:bodyPr>
          <a:lstStyle/>
          <a:p>
            <a:r>
              <a:rPr lang="en-US" sz="4800" dirty="0" smtClean="0"/>
              <a:t>If numbers are equal, then substituting one in for the another does not change the equality of the equation.</a:t>
            </a:r>
            <a:endParaRPr lang="en-US" sz="4600" dirty="0" smtClean="0"/>
          </a:p>
          <a:p>
            <a:r>
              <a:rPr lang="en-US" sz="4800" dirty="0" smtClean="0"/>
              <a:t>If a = b, then b may be substituted for a in any expression containing a.</a:t>
            </a:r>
          </a:p>
          <a:p>
            <a:r>
              <a:rPr lang="en-US" sz="4600" dirty="0" smtClean="0"/>
              <a:t>Ex: x = 5, then y = x + 6 is the same as y = 5 + 6.</a:t>
            </a:r>
          </a:p>
          <a:p>
            <a:pPr marL="114300" indent="0">
              <a:buNone/>
            </a:pPr>
            <a:endParaRPr lang="en-US" sz="4800" dirty="0" smtClean="0"/>
          </a:p>
        </p:txBody>
      </p:sp>
    </p:spTree>
    <p:extLst>
      <p:ext uri="{BB962C8B-B14F-4D97-AF65-F5344CB8AC3E}">
        <p14:creationId xmlns:p14="http://schemas.microsoft.com/office/powerpoint/2010/main" val="3227506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4525962"/>
          </a:xfrm>
        </p:spPr>
        <p:txBody>
          <a:bodyPr/>
          <a:lstStyle/>
          <a:p>
            <a:pPr algn="ctr"/>
            <a:r>
              <a:rPr lang="en-US" sz="115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 Properties</a:t>
            </a:r>
            <a:endParaRPr lang="en-US" sz="115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082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Commutative Property</a:t>
            </a:r>
            <a:endParaRPr lang="en-US" sz="5400" b="1" u="sng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458200" cy="5029200"/>
          </a:xfrm>
        </p:spPr>
        <p:txBody>
          <a:bodyPr>
            <a:normAutofit lnSpcReduction="10000"/>
          </a:bodyPr>
          <a:lstStyle/>
          <a:p>
            <a:r>
              <a:rPr lang="en-US" sz="4800" dirty="0" smtClean="0"/>
              <a:t>Changing the order of addition or multiplication does not matter.</a:t>
            </a:r>
          </a:p>
          <a:p>
            <a:r>
              <a:rPr lang="en-US" sz="4800" dirty="0" smtClean="0"/>
              <a:t>“Commutative” comes from “commute” or “move around”, so the Commutative Property is the one that refers to moving stuff around.</a:t>
            </a:r>
            <a:endParaRPr lang="en-US" sz="4600" dirty="0" smtClean="0"/>
          </a:p>
          <a:p>
            <a:pPr marL="114300" indent="0">
              <a:buNone/>
            </a:pPr>
            <a:endParaRPr lang="en-US" sz="4800" dirty="0" smtClean="0"/>
          </a:p>
        </p:txBody>
      </p:sp>
    </p:spTree>
    <p:extLst>
      <p:ext uri="{BB962C8B-B14F-4D97-AF65-F5344CB8AC3E}">
        <p14:creationId xmlns:p14="http://schemas.microsoft.com/office/powerpoint/2010/main" val="2933561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Commutative Property</a:t>
            </a:r>
            <a:endParaRPr lang="en-US" sz="5400" b="1" u="sng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029200"/>
          </a:xfrm>
        </p:spPr>
        <p:txBody>
          <a:bodyPr>
            <a:normAutofit/>
          </a:bodyPr>
          <a:lstStyle/>
          <a:p>
            <a:pPr marL="342900" lvl="1">
              <a:buClr>
                <a:schemeClr val="accent1"/>
              </a:buClr>
            </a:pPr>
            <a:r>
              <a:rPr lang="en-US" sz="4800" dirty="0" smtClean="0"/>
              <a:t>Addition: </a:t>
            </a:r>
          </a:p>
          <a:p>
            <a:pPr marL="114300" lvl="1" indent="0">
              <a:buClr>
                <a:schemeClr val="accent1"/>
              </a:buClr>
              <a:buNone/>
            </a:pPr>
            <a:r>
              <a:rPr lang="en-US" sz="4800" dirty="0"/>
              <a:t>	</a:t>
            </a:r>
            <a:r>
              <a:rPr lang="en-US" sz="4400" dirty="0" smtClean="0"/>
              <a:t>a </a:t>
            </a:r>
            <a:r>
              <a:rPr lang="en-US" sz="4400" dirty="0"/>
              <a:t>+ b = b + </a:t>
            </a:r>
            <a:r>
              <a:rPr lang="en-US" sz="4400" dirty="0" smtClean="0"/>
              <a:t>a</a:t>
            </a:r>
          </a:p>
          <a:p>
            <a:pPr marL="114300" lvl="1" indent="0">
              <a:buClr>
                <a:schemeClr val="accent1"/>
              </a:buClr>
              <a:buNone/>
            </a:pPr>
            <a:endParaRPr lang="en-US" sz="4800" dirty="0" smtClean="0"/>
          </a:p>
          <a:p>
            <a:r>
              <a:rPr lang="en-US" sz="4800" dirty="0" smtClean="0"/>
              <a:t>Ex: 1 + 9 = 9 + 1</a:t>
            </a:r>
          </a:p>
          <a:p>
            <a:pPr marL="114300" indent="0">
              <a:buNone/>
            </a:pPr>
            <a:endParaRPr lang="en-US" sz="4800" dirty="0" smtClean="0"/>
          </a:p>
        </p:txBody>
      </p:sp>
    </p:spTree>
    <p:extLst>
      <p:ext uri="{BB962C8B-B14F-4D97-AF65-F5344CB8AC3E}">
        <p14:creationId xmlns:p14="http://schemas.microsoft.com/office/powerpoint/2010/main" val="3060573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Commutative Property</a:t>
            </a:r>
            <a:endParaRPr lang="en-US" sz="5400" b="1" u="sng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0292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Multiplication: </a:t>
            </a:r>
          </a:p>
          <a:p>
            <a:pPr marL="114300" indent="0">
              <a:buNone/>
            </a:pPr>
            <a:r>
              <a:rPr lang="en-US" sz="4800" dirty="0"/>
              <a:t>	</a:t>
            </a:r>
            <a:r>
              <a:rPr lang="en-US" sz="4800" dirty="0" smtClean="0"/>
              <a:t>a </a:t>
            </a:r>
            <a:r>
              <a:rPr lang="en-US" sz="4800" dirty="0"/>
              <a:t>∙ </a:t>
            </a:r>
            <a:r>
              <a:rPr lang="en-US" sz="4800" dirty="0" smtClean="0"/>
              <a:t>b </a:t>
            </a:r>
            <a:r>
              <a:rPr lang="en-US" sz="4800" dirty="0"/>
              <a:t>= </a:t>
            </a:r>
            <a:r>
              <a:rPr lang="en-US" sz="4800" dirty="0" smtClean="0"/>
              <a:t>b </a:t>
            </a:r>
            <a:r>
              <a:rPr lang="en-US" sz="4800" dirty="0"/>
              <a:t>∙ </a:t>
            </a:r>
            <a:r>
              <a:rPr lang="en-US" sz="4800" dirty="0" smtClean="0"/>
              <a:t>a</a:t>
            </a:r>
            <a:endParaRPr lang="en-US" sz="4600" dirty="0"/>
          </a:p>
          <a:p>
            <a:pPr marL="114300" indent="0">
              <a:buNone/>
            </a:pPr>
            <a:endParaRPr lang="en-US" sz="4800" dirty="0" smtClean="0"/>
          </a:p>
          <a:p>
            <a:r>
              <a:rPr lang="en-US" sz="4800" dirty="0" smtClean="0"/>
              <a:t>Ex: 8 ∙ 6 = 6 ∙ 8</a:t>
            </a:r>
            <a:endParaRPr lang="en-US" sz="4600" dirty="0" smtClean="0"/>
          </a:p>
          <a:p>
            <a:pPr marL="114300" indent="0">
              <a:buNone/>
            </a:pPr>
            <a:endParaRPr lang="en-US" sz="4800" dirty="0" smtClean="0"/>
          </a:p>
        </p:txBody>
      </p:sp>
    </p:spTree>
    <p:extLst>
      <p:ext uri="{BB962C8B-B14F-4D97-AF65-F5344CB8AC3E}">
        <p14:creationId xmlns:p14="http://schemas.microsoft.com/office/powerpoint/2010/main" val="3060573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Associative Property</a:t>
            </a:r>
            <a:endParaRPr lang="en-US" sz="5400" b="1" u="sng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458200" cy="50292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The change in grouping of three or more terms/factors does not change their sum or product.</a:t>
            </a:r>
          </a:p>
          <a:p>
            <a:r>
              <a:rPr lang="en-US" sz="4000" dirty="0" smtClean="0"/>
              <a:t>“Associative” comes from “associate” or “group”, so the Associative Property is the one that refers to grouping.</a:t>
            </a:r>
          </a:p>
          <a:p>
            <a:pPr marL="114300" indent="0">
              <a:buNone/>
            </a:pP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2010637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Associative Property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029200"/>
          </a:xfrm>
        </p:spPr>
        <p:txBody>
          <a:bodyPr>
            <a:normAutofit/>
          </a:bodyPr>
          <a:lstStyle/>
          <a:p>
            <a:pPr marL="342900" lvl="1">
              <a:buClr>
                <a:schemeClr val="accent1"/>
              </a:buClr>
            </a:pPr>
            <a:r>
              <a:rPr lang="en-US" sz="4800" dirty="0" smtClean="0"/>
              <a:t>Addition: </a:t>
            </a:r>
          </a:p>
          <a:p>
            <a:pPr marL="114300" lvl="1" indent="0">
              <a:buClr>
                <a:schemeClr val="accent1"/>
              </a:buClr>
              <a:buNone/>
            </a:pPr>
            <a:r>
              <a:rPr lang="en-US" sz="4800" dirty="0"/>
              <a:t>	</a:t>
            </a:r>
            <a:r>
              <a:rPr lang="en-US" sz="4400" dirty="0" smtClean="0"/>
              <a:t>a + (b + c) </a:t>
            </a:r>
            <a:r>
              <a:rPr lang="en-US" sz="4400" dirty="0"/>
              <a:t>= </a:t>
            </a:r>
            <a:r>
              <a:rPr lang="en-US" sz="4400" dirty="0" smtClean="0"/>
              <a:t> (a + b) + c</a:t>
            </a:r>
          </a:p>
          <a:p>
            <a:pPr marL="114300" lvl="1" indent="0">
              <a:buClr>
                <a:schemeClr val="accent1"/>
              </a:buClr>
              <a:buNone/>
            </a:pPr>
            <a:endParaRPr lang="en-US" sz="4800" dirty="0" smtClean="0"/>
          </a:p>
          <a:p>
            <a:r>
              <a:rPr lang="en-US" sz="4800" dirty="0" smtClean="0"/>
              <a:t>Ex: 1 + (7 + 9) = (1 + 7) + 9</a:t>
            </a:r>
          </a:p>
          <a:p>
            <a:pPr marL="114300" indent="0">
              <a:buNone/>
            </a:pPr>
            <a:endParaRPr lang="en-US" sz="4800" dirty="0" smtClean="0"/>
          </a:p>
        </p:txBody>
      </p:sp>
    </p:spTree>
    <p:extLst>
      <p:ext uri="{BB962C8B-B14F-4D97-AF65-F5344CB8AC3E}">
        <p14:creationId xmlns:p14="http://schemas.microsoft.com/office/powerpoint/2010/main" val="2326475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Associative Property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0292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Multiplication: </a:t>
            </a:r>
          </a:p>
          <a:p>
            <a:pPr marL="114300" indent="0">
              <a:buNone/>
            </a:pPr>
            <a:r>
              <a:rPr lang="en-US" sz="4800" dirty="0"/>
              <a:t>	</a:t>
            </a:r>
            <a:r>
              <a:rPr lang="en-US" sz="4800" dirty="0" smtClean="0"/>
              <a:t>a </a:t>
            </a:r>
            <a:r>
              <a:rPr lang="en-US" sz="4800" dirty="0"/>
              <a:t>∙ </a:t>
            </a:r>
            <a:r>
              <a:rPr lang="en-US" sz="4800" dirty="0" smtClean="0"/>
              <a:t>(b</a:t>
            </a:r>
            <a:r>
              <a:rPr lang="en-US" sz="4800" dirty="0"/>
              <a:t> </a:t>
            </a:r>
            <a:r>
              <a:rPr lang="en-US" sz="4800" dirty="0" smtClean="0"/>
              <a:t>∙ c) </a:t>
            </a:r>
            <a:r>
              <a:rPr lang="en-US" sz="4800" dirty="0"/>
              <a:t>= </a:t>
            </a:r>
            <a:r>
              <a:rPr lang="en-US" sz="4800" dirty="0" smtClean="0"/>
              <a:t>(a </a:t>
            </a:r>
            <a:r>
              <a:rPr lang="en-US" sz="4800" dirty="0"/>
              <a:t>∙ </a:t>
            </a:r>
            <a:r>
              <a:rPr lang="en-US" sz="4800" dirty="0" smtClean="0"/>
              <a:t>b)</a:t>
            </a:r>
            <a:r>
              <a:rPr lang="en-US" sz="4400" dirty="0"/>
              <a:t> ∙ </a:t>
            </a:r>
            <a:r>
              <a:rPr lang="en-US" sz="4400" dirty="0" smtClean="0"/>
              <a:t>c</a:t>
            </a:r>
            <a:endParaRPr lang="en-US" sz="4600" dirty="0"/>
          </a:p>
          <a:p>
            <a:pPr marL="114300" indent="0">
              <a:buNone/>
            </a:pPr>
            <a:endParaRPr lang="en-US" sz="4800" dirty="0" smtClean="0"/>
          </a:p>
          <a:p>
            <a:r>
              <a:rPr lang="en-US" sz="4800" dirty="0" smtClean="0"/>
              <a:t>Ex: </a:t>
            </a:r>
            <a:r>
              <a:rPr lang="en-US" sz="4800" dirty="0"/>
              <a:t>8 ∙ </a:t>
            </a:r>
            <a:r>
              <a:rPr lang="en-US" sz="4800" dirty="0" smtClean="0"/>
              <a:t>(3 ∙ 6) = (8 ∙ 3)</a:t>
            </a:r>
            <a:r>
              <a:rPr lang="en-US" sz="4400" dirty="0"/>
              <a:t> ∙ </a:t>
            </a:r>
            <a:r>
              <a:rPr lang="en-US" sz="4400" dirty="0" smtClean="0"/>
              <a:t>6</a:t>
            </a:r>
            <a:endParaRPr lang="en-US" sz="4600" dirty="0" smtClean="0"/>
          </a:p>
          <a:p>
            <a:pPr marL="114300" indent="0">
              <a:buNone/>
            </a:pPr>
            <a:endParaRPr lang="en-US" sz="4800" dirty="0" smtClean="0"/>
          </a:p>
        </p:txBody>
      </p:sp>
    </p:spTree>
    <p:extLst>
      <p:ext uri="{BB962C8B-B14F-4D97-AF65-F5344CB8AC3E}">
        <p14:creationId xmlns:p14="http://schemas.microsoft.com/office/powerpoint/2010/main" val="3213287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Distributive Property</a:t>
            </a:r>
            <a:endParaRPr lang="en-US" sz="5400" b="1" u="sng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0292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The product of a number and a sum is equal to the sum of the individual products of terms.</a:t>
            </a:r>
            <a:endParaRPr lang="en-US" sz="4600" dirty="0" smtClean="0"/>
          </a:p>
          <a:p>
            <a:pPr marL="114300" indent="0">
              <a:buNone/>
            </a:pPr>
            <a:endParaRPr lang="en-US" sz="4800" dirty="0" smtClean="0"/>
          </a:p>
        </p:txBody>
      </p:sp>
    </p:spTree>
    <p:extLst>
      <p:ext uri="{BB962C8B-B14F-4D97-AF65-F5344CB8AC3E}">
        <p14:creationId xmlns:p14="http://schemas.microsoft.com/office/powerpoint/2010/main" val="476176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 back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29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Distributive Property</a:t>
            </a:r>
            <a:endParaRPr lang="en-US" sz="5400" b="1" u="sng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029200"/>
          </a:xfrm>
        </p:spPr>
        <p:txBody>
          <a:bodyPr>
            <a:normAutofit/>
          </a:bodyPr>
          <a:lstStyle/>
          <a:p>
            <a:r>
              <a:rPr lang="en-US" sz="4800" dirty="0"/>
              <a:t> </a:t>
            </a:r>
            <a:r>
              <a:rPr lang="en-US" sz="4800" dirty="0" smtClean="0"/>
              <a:t>a </a:t>
            </a:r>
            <a:r>
              <a:rPr lang="en-US" sz="4800" dirty="0"/>
              <a:t>∙ </a:t>
            </a:r>
            <a:r>
              <a:rPr lang="en-US" sz="4800" dirty="0" smtClean="0"/>
              <a:t>(b</a:t>
            </a:r>
            <a:r>
              <a:rPr lang="en-US" sz="4800" dirty="0"/>
              <a:t> +</a:t>
            </a:r>
            <a:r>
              <a:rPr lang="en-US" sz="4800" dirty="0" smtClean="0"/>
              <a:t> c) </a:t>
            </a:r>
            <a:r>
              <a:rPr lang="en-US" sz="4800" dirty="0"/>
              <a:t>= </a:t>
            </a:r>
            <a:r>
              <a:rPr lang="en-US" sz="4800" dirty="0" smtClean="0"/>
              <a:t>a ∙ b +</a:t>
            </a:r>
            <a:r>
              <a:rPr lang="en-US" sz="4400" dirty="0" smtClean="0"/>
              <a:t> a ∙ c</a:t>
            </a:r>
            <a:endParaRPr lang="en-US" sz="4600" dirty="0"/>
          </a:p>
          <a:p>
            <a:pPr marL="114300" indent="0">
              <a:buNone/>
            </a:pPr>
            <a:endParaRPr lang="en-US" sz="4800" dirty="0" smtClean="0"/>
          </a:p>
          <a:p>
            <a:r>
              <a:rPr lang="en-US" sz="4800" dirty="0" smtClean="0"/>
              <a:t>Ex: 5 </a:t>
            </a:r>
            <a:r>
              <a:rPr lang="en-US" sz="4800" dirty="0"/>
              <a:t>∙ </a:t>
            </a:r>
            <a:r>
              <a:rPr lang="en-US" sz="4800" dirty="0" smtClean="0"/>
              <a:t>(x </a:t>
            </a:r>
            <a:r>
              <a:rPr lang="en-US" sz="4800" dirty="0"/>
              <a:t>+</a:t>
            </a:r>
            <a:r>
              <a:rPr lang="en-US" sz="4800" dirty="0" smtClean="0"/>
              <a:t> 6) = 5 ∙ x + 5</a:t>
            </a:r>
            <a:r>
              <a:rPr lang="en-US" sz="4400" dirty="0" smtClean="0"/>
              <a:t> </a:t>
            </a:r>
            <a:r>
              <a:rPr lang="en-US" sz="4400" dirty="0"/>
              <a:t>∙ </a:t>
            </a:r>
            <a:r>
              <a:rPr lang="en-US" sz="4400" dirty="0" smtClean="0"/>
              <a:t>6</a:t>
            </a:r>
            <a:endParaRPr lang="en-US" sz="4600" dirty="0" smtClean="0"/>
          </a:p>
          <a:p>
            <a:pPr marL="114300" indent="0">
              <a:buNone/>
            </a:pPr>
            <a:endParaRPr lang="en-US" sz="4800" dirty="0" smtClean="0"/>
          </a:p>
        </p:txBody>
      </p:sp>
    </p:spTree>
    <p:extLst>
      <p:ext uri="{BB962C8B-B14F-4D97-AF65-F5344CB8AC3E}">
        <p14:creationId xmlns:p14="http://schemas.microsoft.com/office/powerpoint/2010/main" val="1005954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Additive Identity Property</a:t>
            </a:r>
            <a:endParaRPr lang="en-US" sz="5400" b="1" u="sng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458200" cy="5029200"/>
          </a:xfrm>
        </p:spPr>
        <p:txBody>
          <a:bodyPr>
            <a:normAutofit fontScale="92500"/>
          </a:bodyPr>
          <a:lstStyle/>
          <a:p>
            <a:r>
              <a:rPr lang="en-US" sz="4800" dirty="0" smtClean="0"/>
              <a:t>The sum of any number and zero is always the original number.</a:t>
            </a:r>
          </a:p>
          <a:p>
            <a:r>
              <a:rPr lang="en-US" sz="4800" dirty="0" smtClean="0"/>
              <a:t>Adding nothing does not change the original number.</a:t>
            </a:r>
          </a:p>
          <a:p>
            <a:r>
              <a:rPr lang="en-US" sz="4800" dirty="0" smtClean="0"/>
              <a:t>a + 0 = a</a:t>
            </a:r>
          </a:p>
          <a:p>
            <a:r>
              <a:rPr lang="en-US" sz="4800" dirty="0" smtClean="0"/>
              <a:t>Ex: 4 + 0 = 4</a:t>
            </a:r>
            <a:endParaRPr lang="en-US" sz="4600" dirty="0" smtClean="0"/>
          </a:p>
          <a:p>
            <a:pPr marL="114300" indent="0">
              <a:buNone/>
            </a:pPr>
            <a:endParaRPr lang="en-US" sz="4800" dirty="0" smtClean="0"/>
          </a:p>
        </p:txBody>
      </p:sp>
    </p:spTree>
    <p:extLst>
      <p:ext uri="{BB962C8B-B14F-4D97-AF65-F5344CB8AC3E}">
        <p14:creationId xmlns:p14="http://schemas.microsoft.com/office/powerpoint/2010/main" val="309481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Multiplicative Identity Property</a:t>
            </a:r>
            <a:endParaRPr lang="en-US" sz="4800" b="1" u="sng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458200" cy="5029200"/>
          </a:xfrm>
        </p:spPr>
        <p:txBody>
          <a:bodyPr>
            <a:normAutofit fontScale="92500"/>
          </a:bodyPr>
          <a:lstStyle/>
          <a:p>
            <a:r>
              <a:rPr lang="en-US" sz="4800" dirty="0" smtClean="0"/>
              <a:t>The product of any number and one is always the original number.</a:t>
            </a:r>
          </a:p>
          <a:p>
            <a:r>
              <a:rPr lang="en-US" sz="4800" dirty="0" smtClean="0"/>
              <a:t>Multiplying by one does not change the original number.</a:t>
            </a:r>
          </a:p>
          <a:p>
            <a:r>
              <a:rPr lang="en-US" sz="4800" dirty="0" smtClean="0"/>
              <a:t>a </a:t>
            </a:r>
            <a:r>
              <a:rPr lang="en-US" sz="4800" dirty="0"/>
              <a:t>∙</a:t>
            </a:r>
            <a:r>
              <a:rPr lang="en-US" sz="4800" dirty="0" smtClean="0"/>
              <a:t> </a:t>
            </a:r>
            <a:r>
              <a:rPr lang="en-US" sz="4800" dirty="0"/>
              <a:t>1</a:t>
            </a:r>
            <a:r>
              <a:rPr lang="en-US" sz="4800" dirty="0" smtClean="0"/>
              <a:t> = a</a:t>
            </a:r>
          </a:p>
          <a:p>
            <a:r>
              <a:rPr lang="en-US" sz="4800" dirty="0" smtClean="0"/>
              <a:t>Ex: 2 </a:t>
            </a:r>
            <a:r>
              <a:rPr lang="en-US" sz="4800" dirty="0"/>
              <a:t>∙ 1</a:t>
            </a:r>
            <a:r>
              <a:rPr lang="en-US" sz="4800" dirty="0" smtClean="0"/>
              <a:t> = 2</a:t>
            </a:r>
            <a:endParaRPr lang="en-US" sz="4600" dirty="0" smtClean="0"/>
          </a:p>
          <a:p>
            <a:pPr marL="114300" indent="0">
              <a:buNone/>
            </a:pPr>
            <a:endParaRPr lang="en-US" sz="4800" dirty="0" smtClean="0"/>
          </a:p>
        </p:txBody>
      </p:sp>
    </p:spTree>
    <p:extLst>
      <p:ext uri="{BB962C8B-B14F-4D97-AF65-F5344CB8AC3E}">
        <p14:creationId xmlns:p14="http://schemas.microsoft.com/office/powerpoint/2010/main" val="2442070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Additive Inverse Property</a:t>
            </a:r>
            <a:endParaRPr lang="en-US" sz="5400" b="1" u="sng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0292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The sum of a number and its inverse (or opposite) is equal to zero.</a:t>
            </a:r>
          </a:p>
          <a:p>
            <a:r>
              <a:rPr lang="en-US" sz="4800" dirty="0" smtClean="0"/>
              <a:t>a + (-a) = 0</a:t>
            </a:r>
          </a:p>
          <a:p>
            <a:r>
              <a:rPr lang="en-US" sz="4800" dirty="0" smtClean="0"/>
              <a:t>Ex: 2 + (-2) = 0</a:t>
            </a:r>
            <a:endParaRPr lang="en-US" sz="4600" dirty="0" smtClean="0"/>
          </a:p>
          <a:p>
            <a:pPr marL="114300" indent="0">
              <a:buNone/>
            </a:pPr>
            <a:endParaRPr lang="en-US" sz="4800" dirty="0" smtClean="0"/>
          </a:p>
        </p:txBody>
      </p:sp>
    </p:spTree>
    <p:extLst>
      <p:ext uri="{BB962C8B-B14F-4D97-AF65-F5344CB8AC3E}">
        <p14:creationId xmlns:p14="http://schemas.microsoft.com/office/powerpoint/2010/main" val="16370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Multiplicative Inverse Property</a:t>
            </a:r>
            <a:endParaRPr lang="en-US" sz="4800" b="1" u="sng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458200" cy="50292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The product of any number and its reciprocal is equal to 1.</a:t>
            </a:r>
          </a:p>
          <a:p>
            <a:r>
              <a:rPr lang="en-US" sz="4800" dirty="0"/>
              <a:t> </a:t>
            </a:r>
            <a:endParaRPr lang="en-US" sz="4800" dirty="0" smtClean="0"/>
          </a:p>
          <a:p>
            <a:r>
              <a:rPr lang="en-US" sz="4800" dirty="0" smtClean="0"/>
              <a:t>Ex: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4068397"/>
              </p:ext>
            </p:extLst>
          </p:nvPr>
        </p:nvGraphicFramePr>
        <p:xfrm>
          <a:off x="609599" y="3124200"/>
          <a:ext cx="1662545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Equation" r:id="rId3" imgW="571252" imgH="393529" progId="Equation.DSMT4">
                  <p:embed/>
                </p:oleObj>
              </mc:Choice>
              <mc:Fallback>
                <p:oleObj name="Equation" r:id="rId3" imgW="571252" imgH="393529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599" y="3124200"/>
                        <a:ext cx="1662545" cy="1143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8609790"/>
              </p:ext>
            </p:extLst>
          </p:nvPr>
        </p:nvGraphicFramePr>
        <p:xfrm>
          <a:off x="1328738" y="4343400"/>
          <a:ext cx="1693949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3" name="Equation" r:id="rId5" imgW="545760" imgH="393480" progId="Equation.DSMT4">
                  <p:embed/>
                </p:oleObj>
              </mc:Choice>
              <mc:Fallback>
                <p:oleObj name="Equation" r:id="rId5" imgW="545760" imgH="393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8738" y="4343400"/>
                        <a:ext cx="1693949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7421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Multiplicative Property of Zero</a:t>
            </a:r>
            <a:endParaRPr lang="en-US" sz="4800" b="1" u="sng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0292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The product of any number and zero is always zero.</a:t>
            </a:r>
          </a:p>
          <a:p>
            <a:r>
              <a:rPr lang="en-US" sz="4800" dirty="0" smtClean="0"/>
              <a:t>a </a:t>
            </a:r>
            <a:r>
              <a:rPr lang="en-US" sz="4800" dirty="0"/>
              <a:t>∙</a:t>
            </a:r>
            <a:r>
              <a:rPr lang="en-US" sz="4800" dirty="0" smtClean="0"/>
              <a:t> 0 = 0</a:t>
            </a:r>
          </a:p>
          <a:p>
            <a:r>
              <a:rPr lang="en-US" sz="4800" dirty="0" smtClean="0"/>
              <a:t>Ex: 298 </a:t>
            </a:r>
            <a:r>
              <a:rPr lang="en-US" sz="4800" dirty="0"/>
              <a:t>∙ </a:t>
            </a:r>
            <a:r>
              <a:rPr lang="en-US" sz="4800" dirty="0" smtClean="0"/>
              <a:t>0 = 0</a:t>
            </a:r>
            <a:endParaRPr lang="en-US" sz="4600" dirty="0" smtClean="0"/>
          </a:p>
          <a:p>
            <a:pPr marL="114300" indent="0">
              <a:buNone/>
            </a:pPr>
            <a:endParaRPr lang="en-US" sz="4800" dirty="0" smtClean="0"/>
          </a:p>
        </p:txBody>
      </p:sp>
    </p:spTree>
    <p:extLst>
      <p:ext uri="{BB962C8B-B14F-4D97-AF65-F5344CB8AC3E}">
        <p14:creationId xmlns:p14="http://schemas.microsoft.com/office/powerpoint/2010/main" val="1680701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Exponential Property of Equality</a:t>
            </a:r>
            <a:endParaRPr lang="en-US" sz="4400" b="1" u="sng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029200"/>
          </a:xfrm>
        </p:spPr>
        <p:txBody>
          <a:bodyPr>
            <a:normAutofit/>
          </a:bodyPr>
          <a:lstStyle/>
          <a:p>
            <a:r>
              <a:rPr lang="en-US" sz="4800" dirty="0"/>
              <a:t> </a:t>
            </a:r>
            <a:endParaRPr lang="en-US" sz="4800" dirty="0" smtClean="0"/>
          </a:p>
          <a:p>
            <a:r>
              <a:rPr lang="en-US" sz="4800" dirty="0" smtClean="0"/>
              <a:t>Ex: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1882183"/>
              </p:ext>
            </p:extLst>
          </p:nvPr>
        </p:nvGraphicFramePr>
        <p:xfrm>
          <a:off x="533400" y="1676400"/>
          <a:ext cx="4898231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5" name="Equation" r:id="rId3" imgW="1333500" imgH="228600" progId="Equation.DSMT4">
                  <p:embed/>
                </p:oleObj>
              </mc:Choice>
              <mc:Fallback>
                <p:oleObj name="Equation" r:id="rId3" imgW="13335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676400"/>
                        <a:ext cx="4898231" cy="838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479395"/>
              </p:ext>
            </p:extLst>
          </p:nvPr>
        </p:nvGraphicFramePr>
        <p:xfrm>
          <a:off x="1312863" y="2514600"/>
          <a:ext cx="471011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6" name="Equation" r:id="rId5" imgW="1282680" imgH="228600" progId="Equation.DSMT4">
                  <p:embed/>
                </p:oleObj>
              </mc:Choice>
              <mc:Fallback>
                <p:oleObj name="Equation" r:id="rId5" imgW="128268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2863" y="2514600"/>
                        <a:ext cx="4710112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38450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2163762"/>
          </a:xfrm>
        </p:spPr>
        <p:txBody>
          <a:bodyPr/>
          <a:lstStyle/>
          <a:p>
            <a:pPr algn="ctr"/>
            <a:r>
              <a:rPr lang="en-US" sz="88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Examples</a:t>
            </a:r>
            <a:endParaRPr lang="en-US" sz="88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3082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Equality Practice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30" t="16462" r="24765" b="63006"/>
          <a:stretch/>
        </p:blipFill>
        <p:spPr bwMode="auto">
          <a:xfrm>
            <a:off x="0" y="1371600"/>
            <a:ext cx="9105413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193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Equality Practice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31" t="41514" r="26754" b="40212"/>
          <a:stretch/>
        </p:blipFill>
        <p:spPr bwMode="auto">
          <a:xfrm>
            <a:off x="76200" y="1676400"/>
            <a:ext cx="903195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540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Properties of Equality</a:t>
            </a:r>
            <a:endParaRPr lang="en-US" sz="5400" b="1" u="sng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1148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Properties are rules that allow you to balance, manipulate, and solve equations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15124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Equality Practice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30" t="66468" r="22223" b="8051"/>
          <a:stretch/>
        </p:blipFill>
        <p:spPr bwMode="auto">
          <a:xfrm>
            <a:off x="34446" y="2286000"/>
            <a:ext cx="8645455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540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Equality Practice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07" t="18103" r="22581" b="49423"/>
          <a:stretch/>
        </p:blipFill>
        <p:spPr bwMode="auto">
          <a:xfrm>
            <a:off x="-76200" y="1271954"/>
            <a:ext cx="9032317" cy="2614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576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Equality Practice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07" t="55207" r="22581" b="14140"/>
          <a:stretch/>
        </p:blipFill>
        <p:spPr bwMode="auto">
          <a:xfrm>
            <a:off x="0" y="1219200"/>
            <a:ext cx="9032317" cy="2467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516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Equality Practice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53" t="12974" r="20155" b="12154"/>
          <a:stretch/>
        </p:blipFill>
        <p:spPr bwMode="auto">
          <a:xfrm>
            <a:off x="761999" y="1312984"/>
            <a:ext cx="6991737" cy="5240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801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554162"/>
          </a:xfrm>
        </p:spPr>
        <p:txBody>
          <a:bodyPr/>
          <a:lstStyle/>
          <a:p>
            <a:pPr algn="ctr"/>
            <a:r>
              <a:rPr lang="en-US" sz="7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</a:t>
            </a:r>
            <a:endParaRPr lang="en-US" sz="7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7620000" cy="4114800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sz="6000" dirty="0"/>
              <a:t>W</a:t>
            </a:r>
            <a:r>
              <a:rPr lang="en-US" sz="6000" dirty="0" smtClean="0"/>
              <a:t>orksheet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45033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Addition Property of Equality</a:t>
            </a:r>
            <a:endParaRPr lang="en-US" sz="4800" b="1" u="sng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0292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Adding the same number to both sides of an equation does not change the equality of the equation.</a:t>
            </a:r>
          </a:p>
          <a:p>
            <a:r>
              <a:rPr lang="en-US" sz="4800" dirty="0" smtClean="0"/>
              <a:t>If a = b, then a + c = b + c.</a:t>
            </a:r>
          </a:p>
          <a:p>
            <a:r>
              <a:rPr lang="en-US" sz="4600" dirty="0" smtClean="0"/>
              <a:t>Ex: x=y, so x+2=y+2</a:t>
            </a:r>
          </a:p>
          <a:p>
            <a:pPr marL="114300" indent="0">
              <a:buNone/>
            </a:pPr>
            <a:endParaRPr lang="en-US" sz="4800" dirty="0" smtClean="0"/>
          </a:p>
        </p:txBody>
      </p:sp>
    </p:spTree>
    <p:extLst>
      <p:ext uri="{BB962C8B-B14F-4D97-AF65-F5344CB8AC3E}">
        <p14:creationId xmlns:p14="http://schemas.microsoft.com/office/powerpoint/2010/main" val="2792228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Subtraction Property of Equality</a:t>
            </a:r>
            <a:endParaRPr lang="en-US" sz="4400" b="1" u="sng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458200" cy="50292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Subtracting the same number to both sides of an equation does not change the equality of the equation.</a:t>
            </a:r>
          </a:p>
          <a:p>
            <a:r>
              <a:rPr lang="en-US" sz="4800" dirty="0" smtClean="0"/>
              <a:t>If a = b, then a – c = b – c.</a:t>
            </a:r>
          </a:p>
          <a:p>
            <a:r>
              <a:rPr lang="en-US" sz="4600" dirty="0" smtClean="0"/>
              <a:t>Ex: x = y, so x – 4 = y – 4</a:t>
            </a:r>
          </a:p>
          <a:p>
            <a:pPr marL="114300" indent="0">
              <a:buNone/>
            </a:pPr>
            <a:endParaRPr lang="en-US" sz="4800" dirty="0" smtClean="0"/>
          </a:p>
        </p:txBody>
      </p:sp>
    </p:spTree>
    <p:extLst>
      <p:ext uri="{BB962C8B-B14F-4D97-AF65-F5344CB8AC3E}">
        <p14:creationId xmlns:p14="http://schemas.microsoft.com/office/powerpoint/2010/main" val="3818247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Multiplication Property of Equality</a:t>
            </a:r>
            <a:endParaRPr lang="en-US" sz="4000" b="1" u="sng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458200" cy="50292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Multiplying both sides of the equation by the same number, other than 0, does not change the equality of the equation.</a:t>
            </a:r>
          </a:p>
          <a:p>
            <a:r>
              <a:rPr lang="en-US" sz="4800" dirty="0" smtClean="0"/>
              <a:t>If a = b, then ac = </a:t>
            </a:r>
            <a:r>
              <a:rPr lang="en-US" sz="4800" dirty="0" err="1" smtClean="0"/>
              <a:t>bc</a:t>
            </a:r>
            <a:r>
              <a:rPr lang="en-US" sz="4800" dirty="0" smtClean="0"/>
              <a:t>.</a:t>
            </a:r>
          </a:p>
          <a:p>
            <a:r>
              <a:rPr lang="en-US" sz="4600" dirty="0" smtClean="0"/>
              <a:t>Ex: x = y, so 3x = 3y</a:t>
            </a:r>
          </a:p>
          <a:p>
            <a:pPr marL="114300" indent="0">
              <a:buNone/>
            </a:pPr>
            <a:endParaRPr lang="en-US" sz="4800" dirty="0" smtClean="0"/>
          </a:p>
        </p:txBody>
      </p:sp>
    </p:spTree>
    <p:extLst>
      <p:ext uri="{BB962C8B-B14F-4D97-AF65-F5344CB8AC3E}">
        <p14:creationId xmlns:p14="http://schemas.microsoft.com/office/powerpoint/2010/main" val="346186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Division Property of Equality</a:t>
            </a:r>
            <a:endParaRPr lang="en-US" sz="4800" b="1" u="sng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458200" cy="50292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Dividing both sides of the equation by the same number, other than 0, does not change the equality of the equation.</a:t>
            </a:r>
          </a:p>
          <a:p>
            <a:r>
              <a:rPr lang="en-US" sz="4800" dirty="0" smtClean="0"/>
              <a:t>If a = b, then a/c = b/c.</a:t>
            </a:r>
          </a:p>
          <a:p>
            <a:r>
              <a:rPr lang="en-US" sz="4600" dirty="0" smtClean="0"/>
              <a:t>Ex: x = y, so x/7 = y/7</a:t>
            </a:r>
          </a:p>
          <a:p>
            <a:pPr marL="114300" indent="0">
              <a:buNone/>
            </a:pPr>
            <a:endParaRPr lang="en-US" sz="4800" dirty="0" smtClean="0"/>
          </a:p>
        </p:txBody>
      </p:sp>
    </p:spTree>
    <p:extLst>
      <p:ext uri="{BB962C8B-B14F-4D97-AF65-F5344CB8AC3E}">
        <p14:creationId xmlns:p14="http://schemas.microsoft.com/office/powerpoint/2010/main" val="346186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Reflexive Property of Equality</a:t>
            </a:r>
            <a:endParaRPr lang="en-US" sz="4800" b="1" u="sng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0292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A number is equal to itself. </a:t>
            </a:r>
          </a:p>
          <a:p>
            <a:pPr marL="411480" lvl="1" indent="0">
              <a:buNone/>
            </a:pPr>
            <a:r>
              <a:rPr lang="en-US" sz="4600" dirty="0" smtClean="0"/>
              <a:t>(Think mirror)</a:t>
            </a:r>
          </a:p>
          <a:p>
            <a:r>
              <a:rPr lang="en-US" sz="4800" dirty="0" smtClean="0"/>
              <a:t>a = a</a:t>
            </a:r>
          </a:p>
          <a:p>
            <a:r>
              <a:rPr lang="en-US" sz="4600" dirty="0" smtClean="0"/>
              <a:t>Ex: 4 = 4</a:t>
            </a:r>
          </a:p>
          <a:p>
            <a:pPr marL="114300" indent="0">
              <a:buNone/>
            </a:pPr>
            <a:endParaRPr lang="en-US" sz="4800" dirty="0" smtClean="0"/>
          </a:p>
        </p:txBody>
      </p:sp>
    </p:spTree>
    <p:extLst>
      <p:ext uri="{BB962C8B-B14F-4D97-AF65-F5344CB8AC3E}">
        <p14:creationId xmlns:p14="http://schemas.microsoft.com/office/powerpoint/2010/main" val="346186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Symmetric Property of Equality</a:t>
            </a:r>
            <a:endParaRPr lang="en-US" sz="4400" b="1" u="sng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458200" cy="50292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If numbers are equal, they will still be equal if the order is changed.</a:t>
            </a:r>
            <a:endParaRPr lang="en-US" sz="4600" dirty="0" smtClean="0"/>
          </a:p>
          <a:p>
            <a:r>
              <a:rPr lang="en-US" sz="4800" dirty="0" smtClean="0"/>
              <a:t>If a = b, then b = a.</a:t>
            </a:r>
          </a:p>
          <a:p>
            <a:r>
              <a:rPr lang="en-US" sz="4600" dirty="0" smtClean="0"/>
              <a:t>Ex: x = 4, then 4 = x</a:t>
            </a:r>
          </a:p>
          <a:p>
            <a:pPr marL="114300" indent="0">
              <a:buNone/>
            </a:pPr>
            <a:endParaRPr lang="en-US" sz="4800" dirty="0" smtClean="0"/>
          </a:p>
        </p:txBody>
      </p:sp>
    </p:spTree>
    <p:extLst>
      <p:ext uri="{BB962C8B-B14F-4D97-AF65-F5344CB8AC3E}">
        <p14:creationId xmlns:p14="http://schemas.microsoft.com/office/powerpoint/2010/main" val="1498229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RespondGraphMaster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443</TotalTime>
  <Words>856</Words>
  <Application>Microsoft Office PowerPoint</Application>
  <PresentationFormat>On-screen Show (4:3)</PresentationFormat>
  <Paragraphs>111</Paragraphs>
  <Slides>34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Tw Cen MT</vt:lpstr>
      <vt:lpstr>Adjacency</vt:lpstr>
      <vt:lpstr>iRespondGraphMaster</vt:lpstr>
      <vt:lpstr>Equation</vt:lpstr>
      <vt:lpstr>Warm up</vt:lpstr>
      <vt:lpstr>Hand back test</vt:lpstr>
      <vt:lpstr>Properties of Equality</vt:lpstr>
      <vt:lpstr>Addition Property of Equality</vt:lpstr>
      <vt:lpstr>Subtraction Property of Equality</vt:lpstr>
      <vt:lpstr>Multiplication Property of Equality</vt:lpstr>
      <vt:lpstr>Division Property of Equality</vt:lpstr>
      <vt:lpstr>Reflexive Property of Equality</vt:lpstr>
      <vt:lpstr>Symmetric Property of Equality</vt:lpstr>
      <vt:lpstr>Transitive Property of Equality</vt:lpstr>
      <vt:lpstr>Substitution Property of Equality</vt:lpstr>
      <vt:lpstr>Other Properties</vt:lpstr>
      <vt:lpstr>Commutative Property</vt:lpstr>
      <vt:lpstr>Commutative Property</vt:lpstr>
      <vt:lpstr>Commutative Property</vt:lpstr>
      <vt:lpstr>Associative Property</vt:lpstr>
      <vt:lpstr>Associative Property</vt:lpstr>
      <vt:lpstr>Associative Property</vt:lpstr>
      <vt:lpstr>Distributive Property</vt:lpstr>
      <vt:lpstr>Distributive Property</vt:lpstr>
      <vt:lpstr>Additive Identity Property</vt:lpstr>
      <vt:lpstr>Multiplicative Identity Property</vt:lpstr>
      <vt:lpstr>Additive Inverse Property</vt:lpstr>
      <vt:lpstr>Multiplicative Inverse Property</vt:lpstr>
      <vt:lpstr>Multiplicative Property of Zero</vt:lpstr>
      <vt:lpstr>Exponential Property of Equality</vt:lpstr>
      <vt:lpstr>Examples</vt:lpstr>
      <vt:lpstr>Properties of Equality Practice</vt:lpstr>
      <vt:lpstr>Properties of Equality Practice</vt:lpstr>
      <vt:lpstr>Properties of Equality Practice</vt:lpstr>
      <vt:lpstr>Properties of Equality Practice</vt:lpstr>
      <vt:lpstr>Properties of Equality Practice</vt:lpstr>
      <vt:lpstr>Properties of Equality Practice</vt:lpstr>
      <vt:lpstr>Homework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Warm up</dc:title>
  <dc:creator>Emily Freeman</dc:creator>
  <cp:lastModifiedBy>Debbie Trawick</cp:lastModifiedBy>
  <cp:revision>15</cp:revision>
  <dcterms:created xsi:type="dcterms:W3CDTF">2012-09-04T15:59:54Z</dcterms:created>
  <dcterms:modified xsi:type="dcterms:W3CDTF">2016-09-21T20:18:59Z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