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2" r:id="rId2"/>
  </p:sldMasterIdLst>
  <p:sldIdLst>
    <p:sldId id="257" r:id="rId3"/>
    <p:sldId id="256" r:id="rId4"/>
    <p:sldId id="258" r:id="rId5"/>
    <p:sldId id="26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6" r:id="rId29"/>
    <p:sldId id="291" r:id="rId30"/>
    <p:sldId id="294" r:id="rId31"/>
    <p:sldId id="295" r:id="rId32"/>
    <p:sldId id="292" r:id="rId33"/>
    <p:sldId id="298" r:id="rId34"/>
    <p:sldId id="293" r:id="rId35"/>
    <p:sldId id="26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CAEE4D-AFC5-4C70-B740-B5BB84832B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27A2DF8-224A-4AF6-9643-8A0D04C932B2}" type="datetimeFigureOut">
              <a:rPr lang="en-US" smtClean="0"/>
              <a:t>9/21/2016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0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5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8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9060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Sydney subscribes to an online company that allows her to download electronic books.  Her subscription costs a flat fee of $30 for up to 10 downloads each month.  For each download over 10, there is an additional charge per download</a:t>
            </a:r>
            <a:endParaRPr lang="en-US" sz="2800" dirty="0"/>
          </a:p>
          <a:p>
            <a:r>
              <a:rPr lang="en-US" sz="2800" dirty="0" smtClean="0"/>
              <a:t>1. During the month of Sept.  She downloaded 22 books and was charged $75.  How much does each additional download cost?</a:t>
            </a:r>
          </a:p>
          <a:p>
            <a:r>
              <a:rPr lang="en-US" sz="2800" dirty="0" smtClean="0"/>
              <a:t>2. In Oct., she was incorrectly charged $67.50 for 18 books.  How much should she have been charged?</a:t>
            </a:r>
          </a:p>
          <a:p>
            <a:r>
              <a:rPr lang="en-US" sz="2800" dirty="0" smtClean="0"/>
              <a:t>3. If she received a bill for $101.25, how many books did she download?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66703" y="3810000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$3.75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4724400"/>
            <a:ext cx="838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$60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3066" y="5879812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29 books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5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Transitive Property of Equality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If numbers are equal to the same number, then they are equal to each other.</a:t>
            </a:r>
          </a:p>
          <a:p>
            <a:r>
              <a:rPr lang="en-US" sz="4800" dirty="0" smtClean="0"/>
              <a:t>If a = b and b = c, then a = c.</a:t>
            </a:r>
          </a:p>
          <a:p>
            <a:r>
              <a:rPr lang="en-US" sz="4600" dirty="0" smtClean="0"/>
              <a:t>Ex: If x = 8 and y = 8, then x = y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2275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Substitution Property of Equality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4800" dirty="0" smtClean="0"/>
              <a:t>If numbers are equal, then substituting one in for the another does not change the equality of the equation.</a:t>
            </a:r>
            <a:endParaRPr lang="en-US" sz="4600" dirty="0" smtClean="0"/>
          </a:p>
          <a:p>
            <a:r>
              <a:rPr lang="en-US" sz="4800" dirty="0" smtClean="0"/>
              <a:t>If a = b, then b may be substituted for a in any expression containing a.</a:t>
            </a:r>
          </a:p>
          <a:p>
            <a:r>
              <a:rPr lang="en-US" sz="4600" dirty="0" smtClean="0"/>
              <a:t>Ex: x = 5, then y = x + 6 is the same as y = 5 + 6.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2275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25962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Properties</a:t>
            </a:r>
            <a:endParaRPr lang="en-US" sz="115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Commutative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Changing the order of addition or multiplication does not matter.</a:t>
            </a:r>
          </a:p>
          <a:p>
            <a:r>
              <a:rPr lang="en-US" sz="4800" dirty="0" smtClean="0"/>
              <a:t>“Commutative” comes from “commute” or “move around”, so the Commutative Property is the one that refers to moving stuff around.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93356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Commutative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4800" dirty="0" smtClean="0"/>
              <a:t>Addition: </a:t>
            </a:r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4800" dirty="0"/>
              <a:t>	</a:t>
            </a:r>
            <a:r>
              <a:rPr lang="en-US" sz="4400" dirty="0" smtClean="0"/>
              <a:t>a </a:t>
            </a:r>
            <a:r>
              <a:rPr lang="en-US" sz="4400" dirty="0"/>
              <a:t>+ b = b + </a:t>
            </a:r>
            <a:r>
              <a:rPr lang="en-US" sz="4400" dirty="0" smtClean="0"/>
              <a:t>a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sz="4800" dirty="0" smtClean="0"/>
          </a:p>
          <a:p>
            <a:r>
              <a:rPr lang="en-US" sz="4800" dirty="0" smtClean="0"/>
              <a:t>Ex: 1 + 9 = 9 + 1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0605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Commutative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Multiplication: </a:t>
            </a:r>
          </a:p>
          <a:p>
            <a:pPr marL="11430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a </a:t>
            </a:r>
            <a:r>
              <a:rPr lang="en-US" sz="4800" dirty="0"/>
              <a:t>∙ </a:t>
            </a:r>
            <a:r>
              <a:rPr lang="en-US" sz="4800" dirty="0" smtClean="0"/>
              <a:t>b </a:t>
            </a:r>
            <a:r>
              <a:rPr lang="en-US" sz="4800" dirty="0"/>
              <a:t>= </a:t>
            </a:r>
            <a:r>
              <a:rPr lang="en-US" sz="4800" dirty="0" smtClean="0"/>
              <a:t>b </a:t>
            </a:r>
            <a:r>
              <a:rPr lang="en-US" sz="4800" dirty="0"/>
              <a:t>∙ </a:t>
            </a:r>
            <a:r>
              <a:rPr lang="en-US" sz="4800" dirty="0" smtClean="0"/>
              <a:t>a</a:t>
            </a:r>
            <a:endParaRPr lang="en-US" sz="4600" dirty="0"/>
          </a:p>
          <a:p>
            <a:pPr marL="114300" indent="0">
              <a:buNone/>
            </a:pPr>
            <a:endParaRPr lang="en-US" sz="4800" dirty="0" smtClean="0"/>
          </a:p>
          <a:p>
            <a:r>
              <a:rPr lang="en-US" sz="4800" dirty="0" smtClean="0"/>
              <a:t>Ex: 8 ∙ 6 = 6 ∙ 8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0605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change in grouping of three or more terms/factors does not change their sum or product.</a:t>
            </a:r>
          </a:p>
          <a:p>
            <a:r>
              <a:rPr lang="en-US" sz="4000" dirty="0" smtClean="0"/>
              <a:t>“Associative” comes from “associate” or “group”, so the Associative Property is the one that refers to grouping.</a:t>
            </a:r>
          </a:p>
          <a:p>
            <a:pPr marL="11430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106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Property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4800" dirty="0" smtClean="0"/>
              <a:t>Addition: </a:t>
            </a:r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4800" dirty="0"/>
              <a:t>	</a:t>
            </a:r>
            <a:r>
              <a:rPr lang="en-US" sz="4400" dirty="0" smtClean="0"/>
              <a:t>a + (b + c) </a:t>
            </a:r>
            <a:r>
              <a:rPr lang="en-US" sz="4400" dirty="0"/>
              <a:t>= </a:t>
            </a:r>
            <a:r>
              <a:rPr lang="en-US" sz="4400" dirty="0" smtClean="0"/>
              <a:t> (a + b) + c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sz="4800" dirty="0" smtClean="0"/>
          </a:p>
          <a:p>
            <a:r>
              <a:rPr lang="en-US" sz="4800" dirty="0" smtClean="0"/>
              <a:t>Ex: 1 + (7 + 9) = (1 + 7) + 9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3264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Property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Multiplication: </a:t>
            </a:r>
          </a:p>
          <a:p>
            <a:pPr marL="11430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a </a:t>
            </a:r>
            <a:r>
              <a:rPr lang="en-US" sz="4800" dirty="0"/>
              <a:t>∙ </a:t>
            </a:r>
            <a:r>
              <a:rPr lang="en-US" sz="4800" dirty="0" smtClean="0"/>
              <a:t>(b</a:t>
            </a:r>
            <a:r>
              <a:rPr lang="en-US" sz="4800" dirty="0"/>
              <a:t> </a:t>
            </a:r>
            <a:r>
              <a:rPr lang="en-US" sz="4800" dirty="0" smtClean="0"/>
              <a:t>∙ c) </a:t>
            </a:r>
            <a:r>
              <a:rPr lang="en-US" sz="4800" dirty="0"/>
              <a:t>= </a:t>
            </a:r>
            <a:r>
              <a:rPr lang="en-US" sz="4800" dirty="0" smtClean="0"/>
              <a:t>(a </a:t>
            </a:r>
            <a:r>
              <a:rPr lang="en-US" sz="4800" dirty="0"/>
              <a:t>∙ </a:t>
            </a:r>
            <a:r>
              <a:rPr lang="en-US" sz="4800" dirty="0" smtClean="0"/>
              <a:t>b)</a:t>
            </a:r>
            <a:r>
              <a:rPr lang="en-US" sz="4400" dirty="0"/>
              <a:t> ∙ </a:t>
            </a:r>
            <a:r>
              <a:rPr lang="en-US" sz="4400" dirty="0" smtClean="0"/>
              <a:t>c</a:t>
            </a:r>
            <a:endParaRPr lang="en-US" sz="4600" dirty="0"/>
          </a:p>
          <a:p>
            <a:pPr marL="114300" indent="0">
              <a:buNone/>
            </a:pPr>
            <a:endParaRPr lang="en-US" sz="4800" dirty="0" smtClean="0"/>
          </a:p>
          <a:p>
            <a:r>
              <a:rPr lang="en-US" sz="4800" dirty="0" smtClean="0"/>
              <a:t>Ex: </a:t>
            </a:r>
            <a:r>
              <a:rPr lang="en-US" sz="4800" dirty="0"/>
              <a:t>8 ∙ </a:t>
            </a:r>
            <a:r>
              <a:rPr lang="en-US" sz="4800" dirty="0" smtClean="0"/>
              <a:t>(3 ∙ 6) = (8 ∙ 3)</a:t>
            </a:r>
            <a:r>
              <a:rPr lang="en-US" sz="4400" dirty="0"/>
              <a:t> ∙ </a:t>
            </a:r>
            <a:r>
              <a:rPr lang="en-US" sz="4400" dirty="0" smtClean="0"/>
              <a:t>6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21328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product of a number and a sum is equal to the sum of the individual products of terms.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7617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back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a </a:t>
            </a:r>
            <a:r>
              <a:rPr lang="en-US" sz="4800" dirty="0"/>
              <a:t>∙ </a:t>
            </a:r>
            <a:r>
              <a:rPr lang="en-US" sz="4800" dirty="0" smtClean="0"/>
              <a:t>(b</a:t>
            </a:r>
            <a:r>
              <a:rPr lang="en-US" sz="4800" dirty="0"/>
              <a:t> +</a:t>
            </a:r>
            <a:r>
              <a:rPr lang="en-US" sz="4800" dirty="0" smtClean="0"/>
              <a:t> c) </a:t>
            </a:r>
            <a:r>
              <a:rPr lang="en-US" sz="4800" dirty="0"/>
              <a:t>= </a:t>
            </a:r>
            <a:r>
              <a:rPr lang="en-US" sz="4800" dirty="0" smtClean="0"/>
              <a:t>a ∙ b +</a:t>
            </a:r>
            <a:r>
              <a:rPr lang="en-US" sz="4400" dirty="0" smtClean="0"/>
              <a:t> a ∙ c</a:t>
            </a:r>
            <a:endParaRPr lang="en-US" sz="4600" dirty="0"/>
          </a:p>
          <a:p>
            <a:pPr marL="114300" indent="0">
              <a:buNone/>
            </a:pPr>
            <a:endParaRPr lang="en-US" sz="4800" dirty="0" smtClean="0"/>
          </a:p>
          <a:p>
            <a:r>
              <a:rPr lang="en-US" sz="4800" dirty="0" smtClean="0"/>
              <a:t>Ex: 5 </a:t>
            </a:r>
            <a:r>
              <a:rPr lang="en-US" sz="4800" dirty="0"/>
              <a:t>∙ </a:t>
            </a:r>
            <a:r>
              <a:rPr lang="en-US" sz="4800" dirty="0" smtClean="0"/>
              <a:t>(x </a:t>
            </a:r>
            <a:r>
              <a:rPr lang="en-US" sz="4800" dirty="0"/>
              <a:t>+</a:t>
            </a:r>
            <a:r>
              <a:rPr lang="en-US" sz="4800" dirty="0" smtClean="0"/>
              <a:t> 6) = 5 ∙ x + 5</a:t>
            </a:r>
            <a:r>
              <a:rPr lang="en-US" sz="4400" dirty="0" smtClean="0"/>
              <a:t> </a:t>
            </a:r>
            <a:r>
              <a:rPr lang="en-US" sz="4400" dirty="0"/>
              <a:t>∙ </a:t>
            </a:r>
            <a:r>
              <a:rPr lang="en-US" sz="4400" dirty="0" smtClean="0"/>
              <a:t>6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00595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Additive Identity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The sum of any number and zero is always the original number.</a:t>
            </a:r>
          </a:p>
          <a:p>
            <a:r>
              <a:rPr lang="en-US" sz="4800" dirty="0" smtClean="0"/>
              <a:t>Adding nothing does not change the original number.</a:t>
            </a:r>
          </a:p>
          <a:p>
            <a:r>
              <a:rPr lang="en-US" sz="4800" dirty="0" smtClean="0"/>
              <a:t>a + 0 = a</a:t>
            </a:r>
          </a:p>
          <a:p>
            <a:r>
              <a:rPr lang="en-US" sz="4800" dirty="0" smtClean="0"/>
              <a:t>Ex: 4 + 0 = 4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0948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Multiplicative Identity Property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The product of any number and one is always the original number.</a:t>
            </a:r>
          </a:p>
          <a:p>
            <a:r>
              <a:rPr lang="en-US" sz="4800" dirty="0" smtClean="0"/>
              <a:t>Multiplying by one does not change the original number.</a:t>
            </a:r>
          </a:p>
          <a:p>
            <a:r>
              <a:rPr lang="en-US" sz="4800" dirty="0" smtClean="0"/>
              <a:t>a </a:t>
            </a:r>
            <a:r>
              <a:rPr lang="en-US" sz="4800" dirty="0"/>
              <a:t>∙</a:t>
            </a:r>
            <a:r>
              <a:rPr lang="en-US" sz="4800" dirty="0" smtClean="0"/>
              <a:t> </a:t>
            </a:r>
            <a:r>
              <a:rPr lang="en-US" sz="4800" dirty="0"/>
              <a:t>1</a:t>
            </a:r>
            <a:r>
              <a:rPr lang="en-US" sz="4800" dirty="0" smtClean="0"/>
              <a:t> = a</a:t>
            </a:r>
          </a:p>
          <a:p>
            <a:r>
              <a:rPr lang="en-US" sz="4800" dirty="0" smtClean="0"/>
              <a:t>Ex: 2 </a:t>
            </a:r>
            <a:r>
              <a:rPr lang="en-US" sz="4800" dirty="0"/>
              <a:t>∙ 1</a:t>
            </a:r>
            <a:r>
              <a:rPr lang="en-US" sz="4800" dirty="0" smtClean="0"/>
              <a:t> = 2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44207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Additive Inverse Property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sum of a number and its inverse (or opposite) is equal to zero.</a:t>
            </a:r>
          </a:p>
          <a:p>
            <a:r>
              <a:rPr lang="en-US" sz="4800" dirty="0" smtClean="0"/>
              <a:t>a + (-a) = 0</a:t>
            </a:r>
          </a:p>
          <a:p>
            <a:r>
              <a:rPr lang="en-US" sz="4800" dirty="0" smtClean="0"/>
              <a:t>Ex: 2 + (-2) = 0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637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Multiplicative Inverse Property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product of any number and its reciprocal is equal to 1.</a:t>
            </a:r>
          </a:p>
          <a:p>
            <a:r>
              <a:rPr lang="en-US" sz="4800" dirty="0"/>
              <a:t> </a:t>
            </a:r>
            <a:endParaRPr lang="en-US" sz="4800" dirty="0" smtClean="0"/>
          </a:p>
          <a:p>
            <a:r>
              <a:rPr lang="en-US" sz="4800" dirty="0" smtClean="0"/>
              <a:t>Ex: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68397"/>
              </p:ext>
            </p:extLst>
          </p:nvPr>
        </p:nvGraphicFramePr>
        <p:xfrm>
          <a:off x="609599" y="3124200"/>
          <a:ext cx="166254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571252" imgH="393529" progId="Equation.DSMT4">
                  <p:embed/>
                </p:oleObj>
              </mc:Choice>
              <mc:Fallback>
                <p:oleObj name="Equation" r:id="rId3" imgW="571252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3124200"/>
                        <a:ext cx="1662545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09790"/>
              </p:ext>
            </p:extLst>
          </p:nvPr>
        </p:nvGraphicFramePr>
        <p:xfrm>
          <a:off x="1328738" y="4343400"/>
          <a:ext cx="169394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4343400"/>
                        <a:ext cx="1693949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4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Multiplicative Property of Zero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product of any number and zero is always zero.</a:t>
            </a:r>
          </a:p>
          <a:p>
            <a:r>
              <a:rPr lang="en-US" sz="4800" dirty="0" smtClean="0"/>
              <a:t>a </a:t>
            </a:r>
            <a:r>
              <a:rPr lang="en-US" sz="4800" dirty="0"/>
              <a:t>∙</a:t>
            </a:r>
            <a:r>
              <a:rPr lang="en-US" sz="4800" dirty="0" smtClean="0"/>
              <a:t> 0 = 0</a:t>
            </a:r>
          </a:p>
          <a:p>
            <a:r>
              <a:rPr lang="en-US" sz="4800" dirty="0" smtClean="0"/>
              <a:t>Ex: 298 </a:t>
            </a:r>
            <a:r>
              <a:rPr lang="en-US" sz="4800" dirty="0"/>
              <a:t>∙ </a:t>
            </a:r>
            <a:r>
              <a:rPr lang="en-US" sz="4800" dirty="0" smtClean="0"/>
              <a:t>0 = 0</a:t>
            </a:r>
            <a:endParaRPr lang="en-US" sz="4600" dirty="0" smtClean="0"/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6807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Exponential Property of Equality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/>
              <a:t> </a:t>
            </a:r>
            <a:endParaRPr lang="en-US" sz="4800" dirty="0" smtClean="0"/>
          </a:p>
          <a:p>
            <a:r>
              <a:rPr lang="en-US" sz="4800" dirty="0" smtClean="0"/>
              <a:t>Ex: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882183"/>
              </p:ext>
            </p:extLst>
          </p:nvPr>
        </p:nvGraphicFramePr>
        <p:xfrm>
          <a:off x="533400" y="1676400"/>
          <a:ext cx="489823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3" imgW="1333500" imgH="228600" progId="Equation.DSMT4">
                  <p:embed/>
                </p:oleObj>
              </mc:Choice>
              <mc:Fallback>
                <p:oleObj name="Equation" r:id="rId3" imgW="1333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4898231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79395"/>
              </p:ext>
            </p:extLst>
          </p:nvPr>
        </p:nvGraphicFramePr>
        <p:xfrm>
          <a:off x="1312863" y="2514600"/>
          <a:ext cx="47101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5" imgW="1282680" imgH="228600" progId="Equation.DSMT4">
                  <p:embed/>
                </p:oleObj>
              </mc:Choice>
              <mc:Fallback>
                <p:oleObj name="Equation" r:id="rId5" imgW="1282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2514600"/>
                        <a:ext cx="47101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4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163762"/>
          </a:xfrm>
        </p:spPr>
        <p:txBody>
          <a:bodyPr/>
          <a:lstStyle/>
          <a:p>
            <a:pPr algn="ctr"/>
            <a:r>
              <a:rPr 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8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8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0" t="16462" r="24765" b="63006"/>
          <a:stretch/>
        </p:blipFill>
        <p:spPr bwMode="auto">
          <a:xfrm>
            <a:off x="0" y="1371600"/>
            <a:ext cx="910541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9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1" t="41514" r="26754" b="40212"/>
          <a:stretch/>
        </p:blipFill>
        <p:spPr bwMode="auto">
          <a:xfrm>
            <a:off x="76200" y="1676400"/>
            <a:ext cx="90319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Equality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14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Properties are rules that allow you to balance, manipulate, and solve equations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12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0" t="66468" r="22223" b="8051"/>
          <a:stretch/>
        </p:blipFill>
        <p:spPr bwMode="auto">
          <a:xfrm>
            <a:off x="34446" y="2286000"/>
            <a:ext cx="864545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7" t="18103" r="22581" b="49423"/>
          <a:stretch/>
        </p:blipFill>
        <p:spPr bwMode="auto">
          <a:xfrm>
            <a:off x="-76200" y="1271954"/>
            <a:ext cx="9032317" cy="261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7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7" t="55207" r="22581" b="14140"/>
          <a:stretch/>
        </p:blipFill>
        <p:spPr bwMode="auto">
          <a:xfrm>
            <a:off x="0" y="1219200"/>
            <a:ext cx="9032317" cy="246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1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 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3" t="12974" r="20155" b="12154"/>
          <a:stretch/>
        </p:blipFill>
        <p:spPr bwMode="auto">
          <a:xfrm>
            <a:off x="761999" y="1312984"/>
            <a:ext cx="6991737" cy="524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0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dirty="0"/>
              <a:t>W</a:t>
            </a:r>
            <a:r>
              <a:rPr lang="en-US" sz="6000" dirty="0" smtClean="0"/>
              <a:t>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503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Property of Equality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Adding the same number to both sides of an equation does not change the equality of the equation.</a:t>
            </a:r>
          </a:p>
          <a:p>
            <a:r>
              <a:rPr lang="en-US" sz="4800" dirty="0" smtClean="0"/>
              <a:t>If a = b, then a + c = b + c.</a:t>
            </a:r>
          </a:p>
          <a:p>
            <a:r>
              <a:rPr lang="en-US" sz="4600" dirty="0" smtClean="0"/>
              <a:t>Ex: x=y, so x+2=y+2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79222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Subtraction Property of Equality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Subtracting the same number to both sides of an equation does not change the equality of the equation.</a:t>
            </a:r>
          </a:p>
          <a:p>
            <a:r>
              <a:rPr lang="en-US" sz="4800" dirty="0" smtClean="0"/>
              <a:t>If a = b, then a – c = b – c.</a:t>
            </a:r>
          </a:p>
          <a:p>
            <a:r>
              <a:rPr lang="en-US" sz="4600" dirty="0" smtClean="0"/>
              <a:t>Ex: x = y, so x – 4 = y – 4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81824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Property of Equality</a:t>
            </a:r>
            <a:endParaRPr lang="en-US" sz="40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Multiplying both sides of the equation by the same number, other than 0, does not change the equality of the equation.</a:t>
            </a:r>
          </a:p>
          <a:p>
            <a:r>
              <a:rPr lang="en-US" sz="4800" dirty="0" smtClean="0"/>
              <a:t>If a = b, then ac = </a:t>
            </a:r>
            <a:r>
              <a:rPr lang="en-US" sz="4800" dirty="0" err="1" smtClean="0"/>
              <a:t>bc</a:t>
            </a:r>
            <a:r>
              <a:rPr lang="en-US" sz="4800" dirty="0" smtClean="0"/>
              <a:t>.</a:t>
            </a:r>
          </a:p>
          <a:p>
            <a:r>
              <a:rPr lang="en-US" sz="4600" dirty="0" smtClean="0"/>
              <a:t>Ex: x = y, so 3x = 3y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4618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Property of Equality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Dividing both sides of the equation by the same number, other than 0, does not change the equality of the equation.</a:t>
            </a:r>
          </a:p>
          <a:p>
            <a:r>
              <a:rPr lang="en-US" sz="4800" dirty="0" smtClean="0"/>
              <a:t>If a = b, then a/c = b/c.</a:t>
            </a:r>
          </a:p>
          <a:p>
            <a:r>
              <a:rPr lang="en-US" sz="4600" dirty="0" smtClean="0"/>
              <a:t>Ex: x = y, so x/7 = y/7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4618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Reflexive Property of Equality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number is equal to itself. </a:t>
            </a:r>
          </a:p>
          <a:p>
            <a:pPr marL="411480" lvl="1" indent="0">
              <a:buNone/>
            </a:pPr>
            <a:r>
              <a:rPr lang="en-US" sz="4600" dirty="0" smtClean="0"/>
              <a:t>(Think mirror)</a:t>
            </a:r>
          </a:p>
          <a:p>
            <a:r>
              <a:rPr lang="en-US" sz="4800" dirty="0" smtClean="0"/>
              <a:t>a = a</a:t>
            </a:r>
          </a:p>
          <a:p>
            <a:r>
              <a:rPr lang="en-US" sz="4600" dirty="0" smtClean="0"/>
              <a:t>Ex: 4 = 4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4618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Property of Equality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If numbers are equal, they will still be equal if the order is changed.</a:t>
            </a:r>
            <a:endParaRPr lang="en-US" sz="4600" dirty="0" smtClean="0"/>
          </a:p>
          <a:p>
            <a:r>
              <a:rPr lang="en-US" sz="4800" dirty="0" smtClean="0"/>
              <a:t>If a = b, then b = a.</a:t>
            </a:r>
          </a:p>
          <a:p>
            <a:r>
              <a:rPr lang="en-US" sz="4600" dirty="0" smtClean="0"/>
              <a:t>Ex: x = 4, then 4 = x</a:t>
            </a:r>
          </a:p>
          <a:p>
            <a:pPr marL="11430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4982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443</TotalTime>
  <Words>856</Words>
  <Application>Microsoft Office PowerPoint</Application>
  <PresentationFormat>On-screen Show (4:3)</PresentationFormat>
  <Paragraphs>111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Tw Cen MT</vt:lpstr>
      <vt:lpstr>Adjacency</vt:lpstr>
      <vt:lpstr>iRespondGraphMaster</vt:lpstr>
      <vt:lpstr>Equation</vt:lpstr>
      <vt:lpstr>Warm up</vt:lpstr>
      <vt:lpstr>Hand back test</vt:lpstr>
      <vt:lpstr>Properties of Equality</vt:lpstr>
      <vt:lpstr>Addition Property of Equality</vt:lpstr>
      <vt:lpstr>Subtraction Property of Equality</vt:lpstr>
      <vt:lpstr>Multiplication Property of Equality</vt:lpstr>
      <vt:lpstr>Division Property of Equality</vt:lpstr>
      <vt:lpstr>Reflexive Property of Equality</vt:lpstr>
      <vt:lpstr>Symmetric Property of Equality</vt:lpstr>
      <vt:lpstr>Transitive Property of Equality</vt:lpstr>
      <vt:lpstr>Substitution Property of Equality</vt:lpstr>
      <vt:lpstr>Other Properties</vt:lpstr>
      <vt:lpstr>Commutative Property</vt:lpstr>
      <vt:lpstr>Commutative Property</vt:lpstr>
      <vt:lpstr>Commutative Property</vt:lpstr>
      <vt:lpstr>Associative Property</vt:lpstr>
      <vt:lpstr>Associative Property</vt:lpstr>
      <vt:lpstr>Associative Property</vt:lpstr>
      <vt:lpstr>Distributive Property</vt:lpstr>
      <vt:lpstr>Distributive Property</vt:lpstr>
      <vt:lpstr>Additive Identity Property</vt:lpstr>
      <vt:lpstr>Multiplicative Identity Property</vt:lpstr>
      <vt:lpstr>Additive Inverse Property</vt:lpstr>
      <vt:lpstr>Multiplicative Inverse Property</vt:lpstr>
      <vt:lpstr>Multiplicative Property of Zero</vt:lpstr>
      <vt:lpstr>Exponential Property of Equality</vt:lpstr>
      <vt:lpstr>Examples</vt:lpstr>
      <vt:lpstr>Properties of Equality Practice</vt:lpstr>
      <vt:lpstr>Properties of Equality Practice</vt:lpstr>
      <vt:lpstr>Properties of Equality Practice</vt:lpstr>
      <vt:lpstr>Properties of Equality Practice</vt:lpstr>
      <vt:lpstr>Properties of Equality Practice</vt:lpstr>
      <vt:lpstr>Properties of Equality Practice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Debbie Trawick</cp:lastModifiedBy>
  <cp:revision>15</cp:revision>
  <dcterms:created xsi:type="dcterms:W3CDTF">2012-09-04T15:59:54Z</dcterms:created>
  <dcterms:modified xsi:type="dcterms:W3CDTF">2016-09-21T20:18:59Z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